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67" r:id="rId3"/>
    <p:sldId id="301" r:id="rId4"/>
    <p:sldId id="280" r:id="rId5"/>
    <p:sldId id="299" r:id="rId6"/>
    <p:sldId id="298" r:id="rId7"/>
    <p:sldId id="263" r:id="rId8"/>
    <p:sldId id="277" r:id="rId9"/>
    <p:sldId id="300" r:id="rId10"/>
    <p:sldId id="297" r:id="rId11"/>
    <p:sldId id="272" r:id="rId1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98157D-E693-4B1D-BB01-54A42B8618F5}">
          <p14:sldIdLst>
            <p14:sldId id="273"/>
          </p14:sldIdLst>
        </p14:section>
        <p14:section name="Untitled Section" id="{45D7A627-F1BB-42C6-87D2-690CB4F564B2}">
          <p14:sldIdLst>
            <p14:sldId id="267"/>
            <p14:sldId id="301"/>
            <p14:sldId id="280"/>
            <p14:sldId id="299"/>
            <p14:sldId id="298"/>
            <p14:sldId id="263"/>
            <p14:sldId id="277"/>
            <p14:sldId id="300"/>
            <p14:sldId id="29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45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C5708-3997-46F6-B2B2-F37782F79B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5F3B6-3601-49FB-A0B6-3D4215304B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r-Latn-RS"/>
              <a:t>9.4.2018.</a:t>
            </a:r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5B11A-58BD-4B50-AD91-A510114D6B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5E057-FC5F-41CD-AAF4-B20059312C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F42BE-4A9A-4A94-B847-49A47063B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763687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r-Latn-RS"/>
              <a:t>9.4.2018.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4C1C0-C44C-411A-AD34-D560ED8876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19246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1</a:t>
            </a:fld>
            <a:endParaRPr lang="hr-HR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1B6D355-B459-4094-BA25-A493A2C8CF2E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E58B915-C8CD-4E5B-BB78-A066B779215A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 dirty="0"/>
              <a:t>9.4.2018.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433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10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64AD-29F9-4DD3-A266-2E9C9C6A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ABAA0AD-488C-443D-A03D-DA7D390D357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562B69-EA2F-4D72-9C86-58D52C25C4EB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sr-Latn-RS"/>
              <a:t>9.4.2018.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81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11</a:t>
            </a:fld>
            <a:endParaRPr lang="hr-HR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9FB52EF-C4D6-4F2B-ADB8-449291D956C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F2C9083-DC8C-4D6E-9F6B-8CBB01E402AF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/>
              <a:t>9.4.2018.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42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2</a:t>
            </a:fld>
            <a:endParaRPr lang="hr-HR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378DD11-2B0A-4EDD-9208-0BBCB9571EE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A63031-0E59-4587-91EF-77D41CD1EAFC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 dirty="0"/>
              <a:t>9.4.2018.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493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3</a:t>
            </a:fld>
            <a:endParaRPr lang="hr-HR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378DD11-2B0A-4EDD-9208-0BBCB9571EE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A63031-0E59-4587-91EF-77D41CD1EAFC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 dirty="0"/>
              <a:t>9.4.2018.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640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4</a:t>
            </a:fld>
            <a:endParaRPr lang="hr-HR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76D7C2C-38C7-4BBC-AA47-6C013039BDA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F5707C1-85E6-4920-8FEC-89524F643869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 dirty="0"/>
              <a:t>9.4.2018.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587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5</a:t>
            </a:fld>
            <a:endParaRPr lang="hr-HR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76D7C2C-38C7-4BBC-AA47-6C013039BDA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F5707C1-85E6-4920-8FEC-89524F643869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 dirty="0"/>
              <a:t>9.4.2018.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599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6</a:t>
            </a:fld>
            <a:endParaRPr lang="hr-HR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378DD11-2B0A-4EDD-9208-0BBCB9571EE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A63031-0E59-4587-91EF-77D41CD1EAFC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 dirty="0"/>
              <a:t>9.4.2018.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486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7</a:t>
            </a:fld>
            <a:endParaRPr lang="hr-HR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6C4B742-65F0-4FB7-9BBA-EA3559F6664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7829CF2-2E84-4547-BCE7-5CEE12326625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 dirty="0"/>
              <a:t>9.4.2018.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756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8</a:t>
            </a:fld>
            <a:endParaRPr lang="hr-HR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17E60B2-F37E-4456-93CF-9E8C6D326172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64037E-74F3-48A4-9DA2-1D41DE9C17F6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 dirty="0"/>
              <a:t>9.4.2018.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08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1C0-C44C-411A-AD34-D560ED887639}" type="slidenum">
              <a:rPr lang="hr-HR" smtClean="0"/>
              <a:t>9</a:t>
            </a:fld>
            <a:endParaRPr lang="hr-HR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378DD11-2B0A-4EDD-9208-0BBCB9571EE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pl-PL"/>
              <a:t>Zaklada "Hrvatska za djecu"                                        Javni poziv za pravne osobe, 2. 4. 2018.      Pripremna radionica br. 1</a:t>
            </a:r>
            <a:endParaRPr lang="hr-HR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A63031-0E59-4587-91EF-77D41CD1EAFC}"/>
              </a:ext>
            </a:extLst>
          </p:cNvPr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sr-Latn-RS" dirty="0"/>
              <a:t>9.4.2018.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615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hzd.hr/pravne-osob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4A142-02AC-49F1-83C8-A61C355D6452}"/>
              </a:ext>
            </a:extLst>
          </p:cNvPr>
          <p:cNvSpPr txBox="1"/>
          <p:nvPr/>
        </p:nvSpPr>
        <p:spPr>
          <a:xfrm>
            <a:off x="2057400" y="239794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41A1AD"/>
                </a:solidFill>
                <a:latin typeface="Gotham Medium" panose="02000604030000020004" pitchFamily="50" charset="0"/>
              </a:rPr>
              <a:t>Javni poziv za (su)financiranje programa/projekata </a:t>
            </a:r>
          </a:p>
          <a:p>
            <a:pPr algn="ctr"/>
            <a:r>
              <a:rPr lang="hr-HR" sz="3200" b="1" dirty="0">
                <a:solidFill>
                  <a:srgbClr val="41A1AD"/>
                </a:solidFill>
                <a:latin typeface="Gotham Medium" panose="02000604030000020004" pitchFamily="50" charset="0"/>
              </a:rPr>
              <a:t>pravnih osoba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AE8BF-8B58-46DB-90B7-AA9372A5D129}"/>
              </a:ext>
            </a:extLst>
          </p:cNvPr>
          <p:cNvSpPr txBox="1"/>
          <p:nvPr/>
        </p:nvSpPr>
        <p:spPr>
          <a:xfrm>
            <a:off x="4800600" y="5029200"/>
            <a:ext cx="35814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Silva Kántor</a:t>
            </a:r>
          </a:p>
          <a:p>
            <a:r>
              <a:rPr lang="en-GB" sz="115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Antonio Frinčić</a:t>
            </a:r>
            <a:endParaRPr lang="hr-HR" sz="1150" dirty="0">
              <a:solidFill>
                <a:schemeClr val="bg1">
                  <a:lumMod val="65000"/>
                </a:schemeClr>
              </a:solidFill>
              <a:latin typeface="Gotham Light" pitchFamily="50" charset="0"/>
            </a:endParaRPr>
          </a:p>
          <a:p>
            <a:r>
              <a:rPr lang="hr-HR" sz="115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Zagreb, veljača</a:t>
            </a:r>
            <a:r>
              <a:rPr lang="en-GB" sz="115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 </a:t>
            </a:r>
            <a:r>
              <a:rPr lang="hr-HR" sz="115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201</a:t>
            </a:r>
            <a:r>
              <a:rPr lang="en-GB" sz="115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9</a:t>
            </a:r>
            <a:r>
              <a:rPr lang="hr-HR" sz="115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76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Postupak podnošenja prijave na Javni poziv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AB293-80BF-4923-ADE3-458225D35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048"/>
            <a:ext cx="9144000" cy="56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4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C8CD31E-F59E-4547-81FB-E73570FD8B6A}"/>
              </a:ext>
            </a:extLst>
          </p:cNvPr>
          <p:cNvSpPr txBox="1"/>
          <p:nvPr/>
        </p:nvSpPr>
        <p:spPr>
          <a:xfrm>
            <a:off x="4800600" y="3581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Zaklada „Hrvatska za djecu”</a:t>
            </a:r>
          </a:p>
          <a:p>
            <a:r>
              <a:rPr lang="hr-HR" sz="1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Park Stara Trešnjevka 4, HR-10000 Zagreb</a:t>
            </a:r>
          </a:p>
          <a:p>
            <a:r>
              <a:rPr lang="hr-HR" sz="1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T: 0800 949 121, F: 01 3692 763</a:t>
            </a:r>
          </a:p>
          <a:p>
            <a:r>
              <a:rPr lang="hr-HR" sz="1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E: info@zhzd.hr, W: www.zhzd.hr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56971-C5DD-4B5D-95EC-3D105403FA64}"/>
              </a:ext>
            </a:extLst>
          </p:cNvPr>
          <p:cNvSpPr txBox="1"/>
          <p:nvPr/>
        </p:nvSpPr>
        <p:spPr>
          <a:xfrm>
            <a:off x="1654342" y="1905000"/>
            <a:ext cx="586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800" b="1" dirty="0">
                <a:solidFill>
                  <a:srgbClr val="41A1AD"/>
                </a:solidFill>
                <a:latin typeface="Gotham Light" pitchFamily="50" charset="0"/>
              </a:rPr>
              <a:t>Vaša pitanja za nas!</a:t>
            </a:r>
          </a:p>
        </p:txBody>
      </p:sp>
    </p:spTree>
    <p:extLst>
      <p:ext uri="{BB962C8B-B14F-4D97-AF65-F5344CB8AC3E}">
        <p14:creationId xmlns:p14="http://schemas.microsoft.com/office/powerpoint/2010/main" val="124027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41A1AD"/>
                </a:solidFill>
                <a:latin typeface="Gotham Light" pitchFamily="50" charset="0"/>
              </a:rPr>
              <a:t>Javn</a:t>
            </a:r>
            <a:r>
              <a:rPr lang="en-GB" sz="2400" b="1" dirty="0">
                <a:solidFill>
                  <a:srgbClr val="41A1AD"/>
                </a:solidFill>
                <a:latin typeface="Gotham Light" pitchFamily="50" charset="0"/>
              </a:rPr>
              <a:t>i</a:t>
            </a:r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 poziv</a:t>
            </a:r>
            <a:r>
              <a:rPr lang="en-GB" sz="2400" b="1" dirty="0">
                <a:solidFill>
                  <a:srgbClr val="41A1AD"/>
                </a:solidFill>
                <a:latin typeface="Gotham Light" pitchFamily="50" charset="0"/>
              </a:rPr>
              <a:t>i - </a:t>
            </a:r>
            <a:r>
              <a:rPr lang="en-GB" sz="2400" b="1" dirty="0" err="1">
                <a:solidFill>
                  <a:srgbClr val="41A1AD"/>
                </a:solidFill>
                <a:latin typeface="Gotham Light" pitchFamily="50" charset="0"/>
              </a:rPr>
              <a:t>općenito</a:t>
            </a:r>
            <a:endParaRPr lang="hr-HR" sz="2400" b="1" dirty="0">
              <a:solidFill>
                <a:srgbClr val="41A1AD"/>
              </a:solidFill>
              <a:latin typeface="Gotham Light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97ECB8-BEBF-4D3D-AF9A-19265AB13802}"/>
              </a:ext>
            </a:extLst>
          </p:cNvPr>
          <p:cNvGrpSpPr/>
          <p:nvPr/>
        </p:nvGrpSpPr>
        <p:grpSpPr>
          <a:xfrm>
            <a:off x="850441" y="1622339"/>
            <a:ext cx="7443118" cy="1015663"/>
            <a:chOff x="862682" y="1573768"/>
            <a:chExt cx="7443118" cy="10156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82" y="1573909"/>
              <a:ext cx="533400" cy="533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1573768"/>
              <a:ext cx="6781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Zaklada „Hrvatska za djecu“ (su)financira projekte i programe pravnih osoba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 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vrijednosti iznad 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10.000 </a:t>
              </a:r>
              <a:r>
                <a:rPr lang="en-GB" sz="2000" dirty="0" err="1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kn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 putem javnih poziva za podnošenje prijava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.</a:t>
              </a:r>
              <a:endParaRPr lang="hr-HR" sz="2000" i="1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EC2F90-5A74-4983-8E53-D4D14E49D476}"/>
              </a:ext>
            </a:extLst>
          </p:cNvPr>
          <p:cNvGrpSpPr/>
          <p:nvPr/>
        </p:nvGrpSpPr>
        <p:grpSpPr>
          <a:xfrm>
            <a:off x="872061" y="3060098"/>
            <a:ext cx="7373995" cy="737804"/>
            <a:chOff x="940252" y="1614094"/>
            <a:chExt cx="7373995" cy="7378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EA808E-C7B4-440E-9C7D-EE1195A8D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52" y="1614094"/>
              <a:ext cx="533400" cy="533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AB3CC0-869C-449B-9805-5B1C8CBC3398}"/>
                </a:ext>
              </a:extLst>
            </p:cNvPr>
            <p:cNvSpPr txBox="1"/>
            <p:nvPr/>
          </p:nvSpPr>
          <p:spPr>
            <a:xfrm>
              <a:off x="1532447" y="1644012"/>
              <a:ext cx="678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Zaklada je do danas provela ukupno 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4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 javna poziva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: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 2014. godine, 2016. godine, dva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 JP 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2018. godine 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4AE8E7-6BF9-4239-BA73-CCA987505F10}"/>
              </a:ext>
            </a:extLst>
          </p:cNvPr>
          <p:cNvGrpSpPr/>
          <p:nvPr/>
        </p:nvGrpSpPr>
        <p:grpSpPr>
          <a:xfrm>
            <a:off x="872061" y="4348976"/>
            <a:ext cx="7478486" cy="1246495"/>
            <a:chOff x="825134" y="1963256"/>
            <a:chExt cx="7328916" cy="12464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1E21D9-D28D-4FCB-BA8A-AE83180B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34" y="1965861"/>
              <a:ext cx="533400" cy="533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32B346-2D14-4B31-8372-FCB1E3FB6E68}"/>
                </a:ext>
              </a:extLst>
            </p:cNvPr>
            <p:cNvSpPr txBox="1"/>
            <p:nvPr/>
          </p:nvSpPr>
          <p:spPr>
            <a:xfrm>
              <a:off x="1372250" y="1963256"/>
              <a:ext cx="67818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Temeljem provedena 4 javna poziva sufinancirano je ukupno 150 programa i projekata u vrijednosti od 13.161.795,44 kn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.</a:t>
              </a:r>
              <a:endPara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endParaRPr>
            </a:p>
            <a:p>
              <a:pPr algn="just"/>
              <a:endParaRPr lang="hr-HR" sz="15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37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Javni poziv</a:t>
            </a:r>
            <a:r>
              <a:rPr lang="en-GB" sz="2400" b="1" dirty="0">
                <a:solidFill>
                  <a:srgbClr val="41A1AD"/>
                </a:solidFill>
                <a:latin typeface="Gotham Light" pitchFamily="50" charset="0"/>
              </a:rPr>
              <a:t> -  </a:t>
            </a:r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osnovne</a:t>
            </a:r>
            <a:r>
              <a:rPr lang="en-GB" sz="2400" b="1" dirty="0">
                <a:solidFill>
                  <a:srgbClr val="41A1AD"/>
                </a:solidFill>
                <a:latin typeface="Gotham Light" pitchFamily="50" charset="0"/>
              </a:rPr>
              <a:t> </a:t>
            </a:r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odrednice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97ECB8-BEBF-4D3D-AF9A-19265AB13802}"/>
              </a:ext>
            </a:extLst>
          </p:cNvPr>
          <p:cNvGrpSpPr/>
          <p:nvPr/>
        </p:nvGrpSpPr>
        <p:grpSpPr>
          <a:xfrm>
            <a:off x="888846" y="1682560"/>
            <a:ext cx="7469385" cy="1477328"/>
            <a:chOff x="834318" y="1756799"/>
            <a:chExt cx="7469385" cy="14773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18" y="1756799"/>
              <a:ext cx="533400" cy="533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1903" y="1756799"/>
              <a:ext cx="6781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Predmet </a:t>
              </a:r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JP -</a:t>
              </a:r>
              <a:r>
                <a:rPr lang="hr-HR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 zaprimanje prijava pravnih osoba zainteresiranih za ostvarivanje (su)financiranja programa i projekata usmjereni</a:t>
              </a:r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h</a:t>
              </a:r>
              <a:r>
                <a:rPr lang="hr-HR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 na dobrobit djece i mladih te podršku istima kroz različite sadržaje koji su od vitalne važnosti za njihov rast i razvoj</a:t>
              </a:r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.</a:t>
              </a:r>
              <a:endParaRPr lang="hr-HR" i="1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4AE8E7-6BF9-4239-BA73-CCA987505F10}"/>
              </a:ext>
            </a:extLst>
          </p:cNvPr>
          <p:cNvGrpSpPr/>
          <p:nvPr/>
        </p:nvGrpSpPr>
        <p:grpSpPr>
          <a:xfrm>
            <a:off x="888846" y="3360656"/>
            <a:ext cx="7609188" cy="1200329"/>
            <a:chOff x="802862" y="790341"/>
            <a:chExt cx="7457003" cy="120032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1E21D9-D28D-4FCB-BA8A-AE83180B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62" y="790341"/>
              <a:ext cx="533400" cy="533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32B346-2D14-4B31-8372-FCB1E3FB6E68}"/>
                </a:ext>
              </a:extLst>
            </p:cNvPr>
            <p:cNvSpPr txBox="1"/>
            <p:nvPr/>
          </p:nvSpPr>
          <p:spPr>
            <a:xfrm>
              <a:off x="1478065" y="790341"/>
              <a:ext cx="678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Javnim pozivom Zaklada ispunjava svrhu za koju je osnovana</a:t>
              </a:r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 - </a:t>
              </a:r>
              <a:r>
                <a:rPr lang="hr-HR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član</a:t>
              </a:r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a</a:t>
              </a:r>
              <a:r>
                <a:rPr lang="hr-HR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k 4. Zakona o Zakladi „Hrvatska za djecu“ (NN 82/15). 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endParaRPr>
            </a:p>
            <a:p>
              <a:pPr algn="just"/>
              <a:endParaRPr lang="en-GB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539EE19-4928-4D40-BE26-8D85228B0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6" y="4642041"/>
            <a:ext cx="544286" cy="53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5052C-1E73-4C22-8126-7D4A763EFEDE}"/>
              </a:ext>
            </a:extLst>
          </p:cNvPr>
          <p:cNvSpPr txBox="1"/>
          <p:nvPr/>
        </p:nvSpPr>
        <p:spPr>
          <a:xfrm>
            <a:off x="1578528" y="464204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Zaklada želi podržati rad pravnih osoba čije su aktivnosti, odnosno programi i projekti usklađeni sa svrhom Zaklade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.</a:t>
            </a:r>
            <a:endParaRPr lang="hr-HR" sz="1500" dirty="0">
              <a:solidFill>
                <a:schemeClr val="bg1">
                  <a:lumMod val="65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1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Osnovne odrednice prijavitelja P/P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97ECB8-BEBF-4D3D-AF9A-19265AB13802}"/>
              </a:ext>
            </a:extLst>
          </p:cNvPr>
          <p:cNvGrpSpPr/>
          <p:nvPr/>
        </p:nvGrpSpPr>
        <p:grpSpPr>
          <a:xfrm>
            <a:off x="787167" y="1793904"/>
            <a:ext cx="7451256" cy="3270191"/>
            <a:chOff x="795346" y="2285271"/>
            <a:chExt cx="7439277" cy="31015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46" y="2285271"/>
              <a:ext cx="533400" cy="533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52823" y="2299928"/>
              <a:ext cx="6781800" cy="308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Prijavitelji mogu biti pravne osobe koje su u svojem radu potpuno ili djelomično posvećene promicanju dobrobiti osobnih i imovinskih prava djece te osnaživanju obitelji u situacijama različitih socijalnih, zdravstvenih, odgojnih i obrazovnih potreba djece, odnosno podupiranju kulturnih, obrazovnih, sportskih, rekreacijskih, vjerskih i drugih sadržaja od vitalne važnosti za rast i razvoj djece i mladih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.</a:t>
              </a:r>
              <a:endPara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42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Osnovne odrednice prijavitelja P/P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5104" y="1371600"/>
            <a:ext cx="6792721" cy="502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Pravne osobe koje imaju pravo ostvariti (su)financiranje:</a:t>
            </a:r>
            <a:endParaRPr lang="en-GB" dirty="0">
              <a:solidFill>
                <a:schemeClr val="bg1">
                  <a:lumMod val="65000"/>
                </a:schemeClr>
              </a:solidFill>
              <a:latin typeface="Gotham Light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organizacije civilnog društva (udruge, zaklade, fundacije, privatne ustanove, vjerske zajednice, pravne osobe Katoličke crkve)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- </a:t>
            </a: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osnovane sa svrhom promicanja obiteljskih vrijednosti i osnaživanja obitelji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pravne osobe osnovane za obavljanje kulturnih, obrazovnih, sportskih, rekreacijskih, vjerskih i sličnih djelatnosti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javne ustanove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tijela državne uprave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tijela jedinica lokalne samouprave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tijela jedinica područne (regionalne) samouprave.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48892-BC4F-438D-BC88-AEDF591C1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5" y="1371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Osnovne odrednice Javnog poziva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97ECB8-BEBF-4D3D-AF9A-19265AB13802}"/>
              </a:ext>
            </a:extLst>
          </p:cNvPr>
          <p:cNvGrpSpPr/>
          <p:nvPr/>
        </p:nvGrpSpPr>
        <p:grpSpPr>
          <a:xfrm>
            <a:off x="855028" y="1573768"/>
            <a:ext cx="7450772" cy="1323439"/>
            <a:chOff x="855028" y="1573768"/>
            <a:chExt cx="7450772" cy="1323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028" y="1573768"/>
              <a:ext cx="533400" cy="533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1573768"/>
              <a:ext cx="6781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Izrađen u skladu s općim aktima Zaklade i Uredbom o kriterijima, mjerilima i postupcima financiranja i ugovaranja programa i projekata od interesa za opće dobro koje provode udruge (NN 26/2015).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AB3CC0-869C-449B-9805-5B1C8CBC3398}"/>
              </a:ext>
            </a:extLst>
          </p:cNvPr>
          <p:cNvSpPr txBox="1"/>
          <p:nvPr/>
        </p:nvSpPr>
        <p:spPr>
          <a:xfrm>
            <a:off x="1527211" y="4848983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000" dirty="0">
              <a:solidFill>
                <a:schemeClr val="bg1">
                  <a:lumMod val="65000"/>
                </a:schemeClr>
              </a:solidFill>
              <a:latin typeface="Gotham Light" pitchFamily="50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4AE8E7-6BF9-4239-BA73-CCA987505F10}"/>
              </a:ext>
            </a:extLst>
          </p:cNvPr>
          <p:cNvGrpSpPr/>
          <p:nvPr/>
        </p:nvGrpSpPr>
        <p:grpSpPr>
          <a:xfrm>
            <a:off x="797653" y="4495040"/>
            <a:ext cx="7606004" cy="707886"/>
            <a:chOff x="838200" y="1688432"/>
            <a:chExt cx="7453884" cy="7078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1E21D9-D28D-4FCB-BA8A-AE83180B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88432"/>
              <a:ext cx="533400" cy="533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32B346-2D14-4B31-8372-FCB1E3FB6E68}"/>
                </a:ext>
              </a:extLst>
            </p:cNvPr>
            <p:cNvSpPr txBox="1"/>
            <p:nvPr/>
          </p:nvSpPr>
          <p:spPr>
            <a:xfrm>
              <a:off x="1510284" y="1688432"/>
              <a:ext cx="678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Prijave na JP zaprimaju 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se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 isključivo elektroničkim putem – obrazac na </a:t>
              </a:r>
              <a:r>
                <a:rPr lang="hr-HR" sz="2000" dirty="0">
                  <a:solidFill>
                    <a:srgbClr val="41A1AD"/>
                  </a:solidFill>
                  <a:latin typeface="Gotham Light" pitchFamily="50" charset="0"/>
                </a:rPr>
                <a:t>www.zhzd.hr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.</a:t>
              </a:r>
              <a:endParaRPr lang="hr-HR" sz="2000" dirty="0">
                <a:solidFill>
                  <a:srgbClr val="41A1AD"/>
                </a:solidFill>
                <a:latin typeface="Gotham Light" pitchFamily="50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F7BAA41-EE8F-4C64-B2AA-AB0DE5AF3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44" y="3124649"/>
            <a:ext cx="542591" cy="5303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D05696-96FD-4FEA-8DDB-384168A7DCD0}"/>
              </a:ext>
            </a:extLst>
          </p:cNvPr>
          <p:cNvSpPr txBox="1"/>
          <p:nvPr/>
        </p:nvSpPr>
        <p:spPr>
          <a:xfrm>
            <a:off x="1524000" y="3124649"/>
            <a:ext cx="7019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JP se objavljuje na službenim internetskim stranicama </a:t>
            </a:r>
          </a:p>
          <a:p>
            <a:r>
              <a: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Zaklade, </a:t>
            </a:r>
            <a:r>
              <a:rPr lang="hr-HR" sz="2000" dirty="0">
                <a:solidFill>
                  <a:srgbClr val="41A1AD"/>
                </a:solidFill>
                <a:latin typeface="Gotham Light" pitchFamily="50" charset="0"/>
              </a:rPr>
              <a:t>www.zhzd.hr</a:t>
            </a:r>
            <a:r>
              <a: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, u rubrici Pravne osobe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.</a:t>
            </a:r>
            <a:endParaRPr lang="hr-HR" sz="2000" dirty="0">
              <a:solidFill>
                <a:schemeClr val="bg1">
                  <a:lumMod val="65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1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Mjesto objave Javnog poziva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C50BF-9676-4C16-9414-D4A1BC03F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7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8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41A1AD"/>
                </a:solidFill>
                <a:latin typeface="Gotham Light" pitchFamily="50" charset="0"/>
              </a:rPr>
              <a:t>Mjesto objave Javnog poziva</a:t>
            </a:r>
          </a:p>
        </p:txBody>
      </p:sp>
      <p:pic>
        <p:nvPicPr>
          <p:cNvPr id="4" name="Picture 3">
            <a:hlinkClick r:id="rId3" tooltip="ZHZD - PRAVNE OSOBE"/>
            <a:extLst>
              <a:ext uri="{FF2B5EF4-FFF2-40B4-BE49-F238E27FC236}">
                <a16:creationId xmlns:a16="http://schemas.microsoft.com/office/drawing/2014/main" id="{580F890C-E935-4F36-A5C5-28F486374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7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41A1AD"/>
                </a:solidFill>
                <a:latin typeface="Gotham Light" pitchFamily="50" charset="0"/>
              </a:rPr>
              <a:t>Javni</a:t>
            </a:r>
            <a:r>
              <a:rPr lang="en-GB" sz="2400" b="1" dirty="0">
                <a:solidFill>
                  <a:srgbClr val="41A1AD"/>
                </a:solidFill>
                <a:latin typeface="Gotham Light" pitchFamily="50" charset="0"/>
              </a:rPr>
              <a:t> </a:t>
            </a:r>
            <a:r>
              <a:rPr lang="en-GB" sz="2400" b="1" dirty="0" err="1">
                <a:solidFill>
                  <a:srgbClr val="41A1AD"/>
                </a:solidFill>
                <a:latin typeface="Gotham Light" pitchFamily="50" charset="0"/>
              </a:rPr>
              <a:t>poziv</a:t>
            </a:r>
            <a:r>
              <a:rPr lang="en-GB" sz="2400" b="1" dirty="0">
                <a:solidFill>
                  <a:srgbClr val="41A1AD"/>
                </a:solidFill>
                <a:latin typeface="Gotham Light" pitchFamily="50" charset="0"/>
              </a:rPr>
              <a:t> 2019. </a:t>
            </a:r>
            <a:endParaRPr lang="hr-HR" sz="2400" b="1" dirty="0">
              <a:solidFill>
                <a:srgbClr val="41A1AD"/>
              </a:solidFill>
              <a:latin typeface="Gotham Light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97ECB8-BEBF-4D3D-AF9A-19265AB13802}"/>
              </a:ext>
            </a:extLst>
          </p:cNvPr>
          <p:cNvGrpSpPr/>
          <p:nvPr/>
        </p:nvGrpSpPr>
        <p:grpSpPr>
          <a:xfrm>
            <a:off x="847637" y="2383765"/>
            <a:ext cx="7448726" cy="533400"/>
            <a:chOff x="838200" y="1688432"/>
            <a:chExt cx="7448726" cy="533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88432"/>
              <a:ext cx="533400" cy="533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05126" y="1719468"/>
              <a:ext cx="678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Objava JP u 2019. je planirana za svibanj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.</a:t>
              </a:r>
              <a:endPara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EC2F90-5A74-4983-8E53-D4D14E49D476}"/>
              </a:ext>
            </a:extLst>
          </p:cNvPr>
          <p:cNvGrpSpPr/>
          <p:nvPr/>
        </p:nvGrpSpPr>
        <p:grpSpPr>
          <a:xfrm>
            <a:off x="847637" y="1408122"/>
            <a:ext cx="7458163" cy="533400"/>
            <a:chOff x="838200" y="1688432"/>
            <a:chExt cx="7458163" cy="533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EA808E-C7B4-440E-9C7D-EE1195A8D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88432"/>
              <a:ext cx="533400" cy="533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AB3CC0-869C-449B-9805-5B1C8CBC3398}"/>
                </a:ext>
              </a:extLst>
            </p:cNvPr>
            <p:cNvSpPr txBox="1"/>
            <p:nvPr/>
          </p:nvSpPr>
          <p:spPr>
            <a:xfrm>
              <a:off x="1514563" y="1778440"/>
              <a:ext cx="678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Fond JP-a 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u 2019. 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iznosi 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2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,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0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00,000 kuna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.</a:t>
              </a:r>
              <a:endPara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4AE8E7-6BF9-4239-BA73-CCA987505F10}"/>
              </a:ext>
            </a:extLst>
          </p:cNvPr>
          <p:cNvGrpSpPr/>
          <p:nvPr/>
        </p:nvGrpSpPr>
        <p:grpSpPr>
          <a:xfrm>
            <a:off x="838200" y="4765047"/>
            <a:ext cx="7578391" cy="707886"/>
            <a:chOff x="838200" y="1688432"/>
            <a:chExt cx="7426823" cy="7078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1E21D9-D28D-4FCB-BA8A-AE83180B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88432"/>
              <a:ext cx="533400" cy="533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32B346-2D14-4B31-8372-FCB1E3FB6E68}"/>
                </a:ext>
              </a:extLst>
            </p:cNvPr>
            <p:cNvSpPr txBox="1"/>
            <p:nvPr/>
          </p:nvSpPr>
          <p:spPr>
            <a:xfrm>
              <a:off x="1483223" y="1688432"/>
              <a:ext cx="678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Pripremna radionica će se održati za vrijeme trajanja </a:t>
              </a:r>
              <a:r>
                <a:rPr lang="en-GB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JP (</a:t>
              </a:r>
              <a:r>
                <a:rPr lang="hr-HR" sz="2000" dirty="0">
                  <a:solidFill>
                    <a:schemeClr val="bg1">
                      <a:lumMod val="65000"/>
                    </a:schemeClr>
                  </a:solidFill>
                  <a:latin typeface="Gotham Light" pitchFamily="50" charset="0"/>
                </a:rPr>
                <a:t>svibanj 2019.)</a:t>
              </a:r>
              <a:endParaRPr lang="hr-HR" sz="2000" dirty="0">
                <a:solidFill>
                  <a:srgbClr val="41A1AD"/>
                </a:solidFill>
                <a:latin typeface="Gotham Light" pitchFamily="50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E4EF50-582D-4720-B901-D4D237ADF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52125"/>
            <a:ext cx="533400" cy="53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A6457B-F1AF-4302-BCDD-ED71BC820568}"/>
              </a:ext>
            </a:extLst>
          </p:cNvPr>
          <p:cNvSpPr txBox="1"/>
          <p:nvPr/>
        </p:nvSpPr>
        <p:spPr>
          <a:xfrm>
            <a:off x="1496387" y="3552125"/>
            <a:ext cx="6999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Novost od 2018.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 -</a:t>
            </a:r>
            <a:r>
              <a: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 mogućnost dopune dokumentacije, 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Gotham Light" pitchFamily="50" charset="0"/>
            </a:endParaRPr>
          </a:p>
          <a:p>
            <a:r>
              <a:rPr lang="hr-HR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izuzev Troškovnika i DPP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507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808</Words>
  <Application>Microsoft Office PowerPoint</Application>
  <PresentationFormat>On-screen Show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Gotham Light</vt:lpstr>
      <vt:lpstr>Gotham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</dc:creator>
  <cp:lastModifiedBy>Silva</cp:lastModifiedBy>
  <cp:revision>163</cp:revision>
  <cp:lastPrinted>2018-04-06T12:14:29Z</cp:lastPrinted>
  <dcterms:created xsi:type="dcterms:W3CDTF">2006-08-16T00:00:00Z</dcterms:created>
  <dcterms:modified xsi:type="dcterms:W3CDTF">2019-02-11T09:07:50Z</dcterms:modified>
</cp:coreProperties>
</file>